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A0A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365760"/>
            <a:ext cx="9144000" cy="54864"/>
          </a:xfrm>
          <a:prstGeom prst="rect">
            <a:avLst/>
          </a:prstGeom>
          <a:solidFill>
            <a:srgbClr val="00D4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76809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E8E8F0"/>
                </a:solidFill>
              </a:defRPr>
            </a:pPr>
            <a:r>
              <a:t>Q2 2026 Quarterly Review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2743200"/>
            <a:ext cx="76809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>
                <a:solidFill>
                  <a:srgbClr val="9999B0"/>
                </a:solidFill>
              </a:defRPr>
            </a:pPr>
            <a:r>
              <a:t>Pakistan Financial Services Corp | Generated by Hamzaad ہمزاد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309360"/>
            <a:ext cx="9144000" cy="54864"/>
          </a:xfrm>
          <a:prstGeom prst="rect">
            <a:avLst/>
          </a:prstGeom>
          <a:solidFill>
            <a:srgbClr val="7C5C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212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274320"/>
            <a:ext cx="54864" cy="548640"/>
          </a:xfrm>
          <a:prstGeom prst="rect">
            <a:avLst/>
          </a:prstGeom>
          <a:solidFill>
            <a:srgbClr val="00D4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4320"/>
            <a:ext cx="7772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E8E8F0"/>
                </a:solidFill>
              </a:defRPr>
            </a:pPr>
            <a:r>
              <a:t>📊 KPI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77724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b="1" sz="2000">
                <a:solidFill>
                  <a:srgbClr val="00D4AA"/>
                </a:solidFill>
              </a:defRPr>
            </a:pPr>
            <a:r>
              <a:t>Revenue Target: PKR 120M</a:t>
            </a:r>
          </a:p>
          <a:p>
            <a:pPr>
              <a:spcAft>
                <a:spcPts val="800"/>
              </a:spcAft>
              <a:defRPr b="0" sz="1400">
                <a:solidFill>
                  <a:srgbClr val="00D4AA"/>
                </a:solidFill>
              </a:defRPr>
            </a:pPr>
            <a:r>
              <a:t>Actual: PKR 128.4M — 107% achievement ✅</a:t>
            </a:r>
          </a:p>
          <a:p>
            <a:pPr>
              <a:spcAft>
                <a:spcPts val="800"/>
              </a:spcAft>
              <a:defRPr sz="1600">
                <a:solidFill>
                  <a:srgbClr val="9999B0"/>
                </a:solidFill>
              </a:defRPr>
            </a:pPr>
          </a:p>
          <a:p>
            <a:pPr>
              <a:spcAft>
                <a:spcPts val="800"/>
              </a:spcAft>
              <a:defRPr b="1" sz="2000">
                <a:solidFill>
                  <a:srgbClr val="00D4AA"/>
                </a:solidFill>
              </a:defRPr>
            </a:pPr>
            <a:r>
              <a:t>Client Retention: 94%</a:t>
            </a:r>
          </a:p>
          <a:p>
            <a:pPr>
              <a:spcAft>
                <a:spcPts val="800"/>
              </a:spcAft>
              <a:defRPr b="0" sz="1400">
                <a:solidFill>
                  <a:srgbClr val="00D4AA"/>
                </a:solidFill>
              </a:defRPr>
            </a:pPr>
            <a:r>
              <a:t>Target: 90% — Exceeded by 4 points ✅</a:t>
            </a:r>
          </a:p>
          <a:p>
            <a:pPr>
              <a:spcAft>
                <a:spcPts val="800"/>
              </a:spcAft>
              <a:defRPr sz="1600">
                <a:solidFill>
                  <a:srgbClr val="9999B0"/>
                </a:solidFill>
              </a:defRPr>
            </a:pPr>
          </a:p>
          <a:p>
            <a:pPr>
              <a:spcAft>
                <a:spcPts val="800"/>
              </a:spcAft>
              <a:defRPr b="1" sz="2000">
                <a:solidFill>
                  <a:srgbClr val="7C5CFC"/>
                </a:solidFill>
              </a:defRPr>
            </a:pPr>
            <a:r>
              <a:t>New Accounts: 23</a:t>
            </a:r>
          </a:p>
          <a:p>
            <a:pPr>
              <a:spcAft>
                <a:spcPts val="800"/>
              </a:spcAft>
              <a:defRPr b="0" sz="1400">
                <a:solidFill>
                  <a:srgbClr val="7C5CFC"/>
                </a:solidFill>
              </a:defRPr>
            </a:pPr>
            <a:r>
              <a:t>Target: 20 — Achieved ✅</a:t>
            </a:r>
          </a:p>
          <a:p>
            <a:pPr>
              <a:spcAft>
                <a:spcPts val="800"/>
              </a:spcAft>
              <a:defRPr sz="1600">
                <a:solidFill>
                  <a:srgbClr val="9999B0"/>
                </a:solidFill>
              </a:defRPr>
            </a:pPr>
          </a:p>
          <a:p>
            <a:pPr>
              <a:spcAft>
                <a:spcPts val="800"/>
              </a:spcAft>
              <a:defRPr b="1" sz="2000">
                <a:solidFill>
                  <a:srgbClr val="00D4AA"/>
                </a:solidFill>
              </a:defRPr>
            </a:pPr>
            <a:r>
              <a:t>SLA Compliance: 99.2%</a:t>
            </a:r>
          </a:p>
          <a:p>
            <a:pPr>
              <a:spcAft>
                <a:spcPts val="800"/>
              </a:spcAft>
              <a:defRPr b="0" sz="1400">
                <a:solidFill>
                  <a:srgbClr val="00D4AA"/>
                </a:solidFill>
              </a:defRPr>
            </a:pPr>
            <a:r>
              <a:t>Target: 99% — On track ✅</a:t>
            </a:r>
          </a:p>
          <a:p>
            <a:pPr>
              <a:spcAft>
                <a:spcPts val="800"/>
              </a:spcAft>
              <a:defRPr sz="1600">
                <a:solidFill>
                  <a:srgbClr val="9999B0"/>
                </a:solidFill>
              </a:defRPr>
            </a:pPr>
          </a:p>
          <a:p>
            <a:pPr>
              <a:spcAft>
                <a:spcPts val="800"/>
              </a:spcAft>
              <a:defRPr b="1" sz="2000">
                <a:solidFill>
                  <a:srgbClr val="FFA502"/>
                </a:solidFill>
              </a:defRPr>
            </a:pPr>
            <a:r>
              <a:t>Employee Satisfaction: 78%</a:t>
            </a:r>
          </a:p>
          <a:p>
            <a:pPr>
              <a:spcAft>
                <a:spcPts val="800"/>
              </a:spcAft>
              <a:defRPr b="0" sz="1400">
                <a:solidFill>
                  <a:srgbClr val="FFA502"/>
                </a:solidFill>
              </a:defRPr>
            </a:pPr>
            <a:r>
              <a:t>Target: 85% — Needs attention ⚠️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212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274320"/>
            <a:ext cx="54864" cy="548640"/>
          </a:xfrm>
          <a:prstGeom prst="rect">
            <a:avLst/>
          </a:prstGeom>
          <a:solidFill>
            <a:srgbClr val="00D4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4320"/>
            <a:ext cx="7772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E8E8F0"/>
                </a:solidFill>
              </a:defRPr>
            </a:pPr>
            <a:r>
              <a:t>💰 Revenue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77724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b="1" sz="2000">
                <a:solidFill>
                  <a:srgbClr val="00D4AA"/>
                </a:solidFill>
              </a:defRPr>
            </a:pPr>
            <a:r>
              <a:t>Total Q2 Revenue: PKR 128.4M</a:t>
            </a:r>
          </a:p>
          <a:p>
            <a:pPr>
              <a:spcAft>
                <a:spcPts val="800"/>
              </a:spcAft>
              <a:defRPr sz="1600">
                <a:solidFill>
                  <a:srgbClr val="9999B0"/>
                </a:solidFill>
              </a:defRPr>
            </a:pPr>
          </a:p>
          <a:p>
            <a:pPr>
              <a:spcAft>
                <a:spcPts val="800"/>
              </a:spcAft>
              <a:defRPr sz="1600">
                <a:solidFill>
                  <a:srgbClr val="9999B0"/>
                </a:solidFill>
              </a:defRPr>
            </a:pPr>
            <a:r>
              <a:t>Business Line Breakdown:</a:t>
            </a:r>
          </a:p>
          <a:p>
            <a:pPr>
              <a:spcAft>
                <a:spcPts val="800"/>
              </a:spcAft>
              <a:defRPr b="1" sz="1600">
                <a:solidFill>
                  <a:srgbClr val="E8E8F0"/>
                </a:solidFill>
              </a:defRPr>
            </a:pPr>
            <a:r>
              <a:t>  Cybersecurity Services    PKR 52.3M  (41%)</a:t>
            </a:r>
          </a:p>
          <a:p>
            <a:pPr>
              <a:spcAft>
                <a:spcPts val="800"/>
              </a:spcAft>
              <a:defRPr b="1" sz="1600">
                <a:solidFill>
                  <a:srgbClr val="E8E8F0"/>
                </a:solidFill>
              </a:defRPr>
            </a:pPr>
            <a:r>
              <a:t>  IT Infrastructure              PKR 38.1M  (30%)</a:t>
            </a:r>
          </a:p>
          <a:p>
            <a:pPr>
              <a:spcAft>
                <a:spcPts val="800"/>
              </a:spcAft>
              <a:defRPr b="1" sz="1600">
                <a:solidFill>
                  <a:srgbClr val="E8E8F0"/>
                </a:solidFill>
              </a:defRPr>
            </a:pPr>
            <a:r>
              <a:t>  Managed Services              PKR 22.8M  (18%)</a:t>
            </a:r>
          </a:p>
          <a:p>
            <a:pPr>
              <a:spcAft>
                <a:spcPts val="800"/>
              </a:spcAft>
              <a:defRPr b="1" sz="1600">
                <a:solidFill>
                  <a:srgbClr val="E8E8F0"/>
                </a:solidFill>
              </a:defRPr>
            </a:pPr>
            <a:r>
              <a:t>  Consulting                        PKR 15.2M  (12%)</a:t>
            </a:r>
          </a:p>
          <a:p>
            <a:pPr>
              <a:spcAft>
                <a:spcPts val="800"/>
              </a:spcAft>
              <a:defRPr sz="1600">
                <a:solidFill>
                  <a:srgbClr val="9999B0"/>
                </a:solidFill>
              </a:defRPr>
            </a:pPr>
          </a:p>
          <a:p>
            <a:pPr>
              <a:spcAft>
                <a:spcPts val="800"/>
              </a:spcAft>
              <a:defRPr b="1" sz="1800">
                <a:solidFill>
                  <a:srgbClr val="00D4AA"/>
                </a:solidFill>
              </a:defRPr>
            </a:pPr>
            <a:r>
              <a:t>QoQ Growth: +12.3%</a:t>
            </a:r>
          </a:p>
          <a:p>
            <a:pPr>
              <a:spcAft>
                <a:spcPts val="800"/>
              </a:spcAft>
              <a:defRPr b="1" sz="1800">
                <a:solidFill>
                  <a:srgbClr val="00D4AA"/>
                </a:solidFill>
              </a:defRPr>
            </a:pPr>
            <a:r>
              <a:t>YoY Growth: +28.7%</a:t>
            </a:r>
          </a:p>
          <a:p>
            <a:pPr>
              <a:spcAft>
                <a:spcPts val="800"/>
              </a:spcAft>
              <a:defRPr sz="1600">
                <a:solidFill>
                  <a:srgbClr val="9999B0"/>
                </a:solidFill>
              </a:defRPr>
            </a:pPr>
          </a:p>
          <a:p>
            <a:pPr>
              <a:spcAft>
                <a:spcPts val="800"/>
              </a:spcAft>
              <a:defRPr sz="1600">
                <a:solidFill>
                  <a:srgbClr val="9999B0"/>
                </a:solidFill>
              </a:defRPr>
            </a:pPr>
            <a:r>
              <a:t>Top Client Growth: State Life Insurance (+35%), NTC Pakistan (+22%)</a:t>
            </a:r>
          </a:p>
          <a:p>
            <a:pPr>
              <a:spcAft>
                <a:spcPts val="800"/>
              </a:spcAft>
              <a:defRPr sz="1600">
                <a:solidFill>
                  <a:srgbClr val="9999B0"/>
                </a:solidFill>
              </a:defRPr>
            </a:pPr>
            <a:r>
              <a:t>New Revenue Streams: DDoS-as-a-Service launched this quarter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212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274320"/>
            <a:ext cx="54864" cy="548640"/>
          </a:xfrm>
          <a:prstGeom prst="rect">
            <a:avLst/>
          </a:prstGeom>
          <a:solidFill>
            <a:srgbClr val="00D4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4320"/>
            <a:ext cx="7772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E8E8F0"/>
                </a:solidFill>
              </a:defRPr>
            </a:pPr>
            <a:r>
              <a:t>⚡ Challenges &amp; Risks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77724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b="1" sz="1800">
                <a:solidFill>
                  <a:srgbClr val="FF4757"/>
                </a:solidFill>
              </a:defRPr>
            </a:pPr>
            <a:r>
              <a:t>Critical Findings: 4 open security audit items</a:t>
            </a:r>
          </a:p>
          <a:p>
            <a:pPr>
              <a:spcAft>
                <a:spcPts val="800"/>
              </a:spcAft>
              <a:defRPr b="0" sz="1400">
                <a:solidFill>
                  <a:srgbClr val="9999B0"/>
                </a:solidFill>
              </a:defRPr>
            </a:pPr>
            <a:r>
              <a:t>Status: Remediation in progress — P1 items due Week 3</a:t>
            </a:r>
          </a:p>
          <a:p>
            <a:pPr>
              <a:spcAft>
                <a:spcPts val="800"/>
              </a:spcAft>
              <a:defRPr sz="1600">
                <a:solidFill>
                  <a:srgbClr val="9999B0"/>
                </a:solidFill>
              </a:defRPr>
            </a:pPr>
          </a:p>
          <a:p>
            <a:pPr>
              <a:spcAft>
                <a:spcPts val="800"/>
              </a:spcAft>
              <a:defRPr b="1" sz="1800">
                <a:solidFill>
                  <a:srgbClr val="FFA502"/>
                </a:solidFill>
              </a:defRPr>
            </a:pPr>
            <a:r>
              <a:t>Resource Gap: 2 senior security engineers vacant</a:t>
            </a:r>
          </a:p>
          <a:p>
            <a:pPr>
              <a:spcAft>
                <a:spcPts val="800"/>
              </a:spcAft>
              <a:defRPr b="0" sz="1400">
                <a:solidFill>
                  <a:srgbClr val="9999B0"/>
                </a:solidFill>
              </a:defRPr>
            </a:pPr>
            <a:r>
              <a:t>Impact: SLA risk for 24/7 SOC monitoring coverage</a:t>
            </a:r>
          </a:p>
          <a:p>
            <a:pPr>
              <a:spcAft>
                <a:spcPts val="800"/>
              </a:spcAft>
              <a:defRPr sz="1600">
                <a:solidFill>
                  <a:srgbClr val="9999B0"/>
                </a:solidFill>
              </a:defRPr>
            </a:pPr>
          </a:p>
          <a:p>
            <a:pPr>
              <a:spcAft>
                <a:spcPts val="800"/>
              </a:spcAft>
              <a:defRPr b="1" sz="1800">
                <a:solidFill>
                  <a:srgbClr val="FFA502"/>
                </a:solidFill>
              </a:defRPr>
            </a:pPr>
            <a:r>
              <a:t>Circular Debt: receivables from power sector clients growing</a:t>
            </a:r>
          </a:p>
          <a:p>
            <a:pPr>
              <a:spcAft>
                <a:spcPts val="800"/>
              </a:spcAft>
              <a:defRPr b="0" sz="1400">
                <a:solidFill>
                  <a:srgbClr val="9999B0"/>
                </a:solidFill>
              </a:defRPr>
            </a:pPr>
            <a:r>
              <a:t>Impact: Cash flow pressure on Q3 operations</a:t>
            </a:r>
          </a:p>
          <a:p>
            <a:pPr>
              <a:spcAft>
                <a:spcPts val="800"/>
              </a:spcAft>
              <a:defRPr sz="1600">
                <a:solidFill>
                  <a:srgbClr val="9999B0"/>
                </a:solidFill>
              </a:defRPr>
            </a:pPr>
          </a:p>
          <a:p>
            <a:pPr>
              <a:spcAft>
                <a:spcPts val="800"/>
              </a:spcAft>
              <a:defRPr b="1" sz="1800">
                <a:solidFill>
                  <a:srgbClr val="FFA502"/>
                </a:solidFill>
              </a:defRPr>
            </a:pPr>
            <a:r>
              <a:t>Regulatory: PDPB 2023 compliance gaps identified</a:t>
            </a:r>
          </a:p>
          <a:p>
            <a:pPr>
              <a:spcAft>
                <a:spcPts val="800"/>
              </a:spcAft>
              <a:defRPr b="0" sz="1400">
                <a:solidFill>
                  <a:srgbClr val="9999B0"/>
                </a:solidFill>
              </a:defRPr>
            </a:pPr>
            <a:r>
              <a:t>Status: Gap analysis complete, remediation roadmap in place</a:t>
            </a:r>
          </a:p>
          <a:p>
            <a:pPr>
              <a:spcAft>
                <a:spcPts val="800"/>
              </a:spcAft>
              <a:defRPr sz="1600">
                <a:solidFill>
                  <a:srgbClr val="9999B0"/>
                </a:solidFill>
              </a:defRPr>
            </a:pPr>
          </a:p>
          <a:p>
            <a:pPr>
              <a:spcAft>
                <a:spcPts val="800"/>
              </a:spcAft>
              <a:defRPr b="1" sz="1800">
                <a:solidFill>
                  <a:srgbClr val="9999B0"/>
                </a:solidFill>
              </a:defRPr>
            </a:pPr>
            <a:r>
              <a:t>Competition: 3 new competitors entered cybersecurity market</a:t>
            </a:r>
          </a:p>
          <a:p>
            <a:pPr>
              <a:spcAft>
                <a:spcPts val="800"/>
              </a:spcAft>
              <a:defRPr b="0" sz="1400">
                <a:solidFill>
                  <a:srgbClr val="9999B0"/>
                </a:solidFill>
              </a:defRPr>
            </a:pPr>
            <a:r>
              <a:t>Mitigation: Accelerating product differentiation and OEM partnerships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212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274320"/>
            <a:ext cx="54864" cy="548640"/>
          </a:xfrm>
          <a:prstGeom prst="rect">
            <a:avLst/>
          </a:prstGeom>
          <a:solidFill>
            <a:srgbClr val="00D4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4320"/>
            <a:ext cx="7772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E8E8F0"/>
                </a:solidFill>
              </a:defRPr>
            </a:pPr>
            <a:r>
              <a:t>🎯 Next Steps — Q3 2026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77724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b="1" sz="1800">
                <a:solidFill>
                  <a:srgbClr val="00D4AA"/>
                </a:solidFill>
              </a:defRPr>
            </a:pPr>
            <a:r>
              <a:t>1. Complete P1 security remediation (by June 20)</a:t>
            </a:r>
          </a:p>
          <a:p>
            <a:pPr>
              <a:spcAft>
                <a:spcPts val="800"/>
              </a:spcAft>
              <a:defRPr b="0" sz="1400">
                <a:solidFill>
                  <a:srgbClr val="9999B0"/>
                </a:solidFill>
              </a:defRPr>
            </a:pPr>
            <a:r>
              <a:t>   Owner: Security Team — Weekly progress reviews</a:t>
            </a:r>
          </a:p>
          <a:p>
            <a:pPr>
              <a:spcAft>
                <a:spcPts val="800"/>
              </a:spcAft>
              <a:defRPr sz="1600">
                <a:solidFill>
                  <a:srgbClr val="9999B0"/>
                </a:solidFill>
              </a:defRPr>
            </a:pPr>
          </a:p>
          <a:p>
            <a:pPr>
              <a:spcAft>
                <a:spcPts val="800"/>
              </a:spcAft>
              <a:defRPr b="1" sz="1800">
                <a:solidFill>
                  <a:srgbClr val="7C5CFC"/>
                </a:solidFill>
              </a:defRPr>
            </a:pPr>
            <a:r>
              <a:t>2. Hire 2 senior security engineers</a:t>
            </a:r>
          </a:p>
          <a:p>
            <a:pPr>
              <a:spcAft>
                <a:spcPts val="800"/>
              </a:spcAft>
              <a:defRPr b="0" sz="1400">
                <a:solidFill>
                  <a:srgbClr val="9999B0"/>
                </a:solidFill>
              </a:defRPr>
            </a:pPr>
            <a:r>
              <a:t>   Target: On-boarded by July 15</a:t>
            </a:r>
          </a:p>
          <a:p>
            <a:pPr>
              <a:spcAft>
                <a:spcPts val="800"/>
              </a:spcAft>
              <a:defRPr sz="1600">
                <a:solidFill>
                  <a:srgbClr val="9999B0"/>
                </a:solidFill>
              </a:defRPr>
            </a:pPr>
          </a:p>
          <a:p>
            <a:pPr>
              <a:spcAft>
                <a:spcPts val="800"/>
              </a:spcAft>
              <a:defRPr b="1" sz="1800">
                <a:solidFill>
                  <a:srgbClr val="7C5CFC"/>
                </a:solidFill>
              </a:defRPr>
            </a:pPr>
            <a:r>
              <a:t>3. Close PDPB 2023 compliance gaps</a:t>
            </a:r>
          </a:p>
          <a:p>
            <a:pPr>
              <a:spcAft>
                <a:spcPts val="800"/>
              </a:spcAft>
              <a:defRPr b="0" sz="1400">
                <a:solidFill>
                  <a:srgbClr val="9999B0"/>
                </a:solidFill>
              </a:defRPr>
            </a:pPr>
            <a:r>
              <a:t>   Target: Full compliance by August 31</a:t>
            </a:r>
          </a:p>
          <a:p>
            <a:pPr>
              <a:spcAft>
                <a:spcPts val="800"/>
              </a:spcAft>
              <a:defRPr sz="1600">
                <a:solidFill>
                  <a:srgbClr val="9999B0"/>
                </a:solidFill>
              </a:defRPr>
            </a:pPr>
          </a:p>
          <a:p>
            <a:pPr>
              <a:spcAft>
                <a:spcPts val="800"/>
              </a:spcAft>
              <a:defRPr b="1" sz="1800">
                <a:solidFill>
                  <a:srgbClr val="7C5CFC"/>
                </a:solidFill>
              </a:defRPr>
            </a:pPr>
            <a:r>
              <a:t>4. Launch DDoS-as-a-Service to 5 pilot clients</a:t>
            </a:r>
          </a:p>
          <a:p>
            <a:pPr>
              <a:spcAft>
                <a:spcPts val="800"/>
              </a:spcAft>
              <a:defRPr b="0" sz="1400">
                <a:solidFill>
                  <a:srgbClr val="9999B0"/>
                </a:solidFill>
              </a:defRPr>
            </a:pPr>
            <a:r>
              <a:t>   Target: Revenue contribution PKR 8M by Q3 end</a:t>
            </a:r>
          </a:p>
          <a:p>
            <a:pPr>
              <a:spcAft>
                <a:spcPts val="800"/>
              </a:spcAft>
              <a:defRPr sz="1600">
                <a:solidFill>
                  <a:srgbClr val="9999B0"/>
                </a:solidFill>
              </a:defRPr>
            </a:pPr>
          </a:p>
          <a:p>
            <a:pPr>
              <a:spcAft>
                <a:spcPts val="800"/>
              </a:spcAft>
              <a:defRPr b="1" sz="1800">
                <a:solidFill>
                  <a:srgbClr val="FFA502"/>
                </a:solidFill>
              </a:defRPr>
            </a:pPr>
            <a:r>
              <a:t>5. Reduce circular debt receivables by 30%</a:t>
            </a:r>
          </a:p>
          <a:p>
            <a:pPr>
              <a:spcAft>
                <a:spcPts val="800"/>
              </a:spcAft>
              <a:defRPr b="0" sz="1400">
                <a:solidFill>
                  <a:srgbClr val="9999B0"/>
                </a:solidFill>
              </a:defRPr>
            </a:pPr>
            <a:r>
              <a:t>   Strategy: Escalation + payment plan restructuring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